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57" r:id="rId4"/>
    <p:sldId id="262" r:id="rId5"/>
    <p:sldId id="263" r:id="rId6"/>
    <p:sldId id="267" r:id="rId7"/>
    <p:sldId id="268" r:id="rId8"/>
    <p:sldId id="270" r:id="rId9"/>
    <p:sldId id="266" r:id="rId10"/>
    <p:sldId id="269" r:id="rId11"/>
    <p:sldId id="271" r:id="rId12"/>
    <p:sldId id="27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8"/>
    <p:restoredTop sz="85860"/>
  </p:normalViewPr>
  <p:slideViewPr>
    <p:cSldViewPr snapToGrid="0">
      <p:cViewPr>
        <p:scale>
          <a:sx n="135" d="100"/>
          <a:sy n="135" d="100"/>
        </p:scale>
        <p:origin x="1488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ongtongtot/Downloads/figures/csvs/pbmc_IFIT1_Pval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ongtongtot/Downloads/figures/csvs/hpoly_Mmp7_Pval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ongtongtot/Downloads/figures/csvs/study_B2M_Pval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pbmc_IFIT1_Pval!$B$1</c:f>
              <c:strCache>
                <c:ptCount val="1"/>
                <c:pt idx="0">
                  <c:v>IFIT1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pbmc_IFIT1_Pval!$A$2:$A$6</c:f>
              <c:strCache>
                <c:ptCount val="5"/>
                <c:pt idx="0">
                  <c:v>scperb_Pval</c:v>
                </c:pt>
                <c:pt idx="1">
                  <c:v>scgen_Pval</c:v>
                </c:pt>
                <c:pt idx="2">
                  <c:v>CVAE_Pval</c:v>
                </c:pt>
                <c:pt idx="3">
                  <c:v>STGAN_Pval</c:v>
                </c:pt>
                <c:pt idx="4">
                  <c:v>sc-WGAN_Pval</c:v>
                </c:pt>
              </c:strCache>
            </c:strRef>
          </c:cat>
          <c:val>
            <c:numRef>
              <c:f>pbmc_IFIT1_Pval!$B$2:$B$6</c:f>
              <c:numCache>
                <c:formatCode>General</c:formatCode>
                <c:ptCount val="5"/>
                <c:pt idx="0">
                  <c:v>5.9711045999999997E-2</c:v>
                </c:pt>
                <c:pt idx="1">
                  <c:v>2.2345536E-3</c:v>
                </c:pt>
                <c:pt idx="2" formatCode="0.00E+00">
                  <c:v>6.0699999999999996E-14</c:v>
                </c:pt>
                <c:pt idx="3" formatCode="0.00E+00">
                  <c:v>1.61E-34</c:v>
                </c:pt>
                <c:pt idx="4" formatCode="0.00E+00">
                  <c:v>2.4100000000000001E-91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91-E84D-8347-BC3223FE43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94430128"/>
        <c:axId val="1220127696"/>
      </c:barChart>
      <c:catAx>
        <c:axId val="139443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20127696"/>
        <c:crosses val="autoZero"/>
        <c:auto val="1"/>
        <c:lblAlgn val="ctr"/>
        <c:lblOffset val="100"/>
        <c:noMultiLvlLbl val="0"/>
      </c:catAx>
      <c:valAx>
        <c:axId val="1220127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9443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3928902192516929E-2"/>
          <c:y val="0.13994880040241087"/>
          <c:w val="0.90005094310190037"/>
          <c:h val="0.71524256932156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hpoly_Mmp7_Pval!$B$1</c:f>
              <c:strCache>
                <c:ptCount val="1"/>
                <c:pt idx="0">
                  <c:v>Mmp7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hpoly_Mmp7_Pval!$A$2:$A$6</c:f>
              <c:strCache>
                <c:ptCount val="5"/>
                <c:pt idx="0">
                  <c:v>scperb_Pval</c:v>
                </c:pt>
                <c:pt idx="1">
                  <c:v>scgen_Pval</c:v>
                </c:pt>
                <c:pt idx="2">
                  <c:v>CVAE_Pval</c:v>
                </c:pt>
                <c:pt idx="3">
                  <c:v>STGAN_Pval</c:v>
                </c:pt>
                <c:pt idx="4">
                  <c:v>sc-WGAN_Pval</c:v>
                </c:pt>
              </c:strCache>
            </c:strRef>
          </c:cat>
          <c:val>
            <c:numRef>
              <c:f>hpoly_Mmp7_Pval!$B$2:$B$6</c:f>
              <c:numCache>
                <c:formatCode>General</c:formatCode>
                <c:ptCount val="5"/>
                <c:pt idx="0">
                  <c:v>1</c:v>
                </c:pt>
                <c:pt idx="1">
                  <c:v>9.5023332200000005E-2</c:v>
                </c:pt>
                <c:pt idx="2">
                  <c:v>0.48565419500000001</c:v>
                </c:pt>
                <c:pt idx="3">
                  <c:v>0.1459418787</c:v>
                </c:pt>
                <c:pt idx="4">
                  <c:v>1.6357539500000001E-2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C2-C84E-B590-AE14212D91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393355088"/>
        <c:axId val="1393447584"/>
      </c:barChart>
      <c:catAx>
        <c:axId val="139335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3447584"/>
        <c:crosses val="autoZero"/>
        <c:auto val="1"/>
        <c:lblAlgn val="ctr"/>
        <c:lblOffset val="100"/>
        <c:noMultiLvlLbl val="0"/>
      </c:catAx>
      <c:valAx>
        <c:axId val="139344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335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study_B2M_Pval!$B$1</c:f>
              <c:strCache>
                <c:ptCount val="1"/>
                <c:pt idx="0">
                  <c:v>B2M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study_B2M_Pval!$A$2:$A$6</c:f>
              <c:strCache>
                <c:ptCount val="5"/>
                <c:pt idx="0">
                  <c:v>scperb_Pval</c:v>
                </c:pt>
                <c:pt idx="1">
                  <c:v>scgen_Pval</c:v>
                </c:pt>
                <c:pt idx="2">
                  <c:v>CVAE_Pval</c:v>
                </c:pt>
                <c:pt idx="3">
                  <c:v>STGAN_Pval</c:v>
                </c:pt>
                <c:pt idx="4">
                  <c:v>sc-WGAN_Pval</c:v>
                </c:pt>
              </c:strCache>
            </c:strRef>
          </c:cat>
          <c:val>
            <c:numRef>
              <c:f>study_B2M_Pval!$B$2:$B$6</c:f>
              <c:numCache>
                <c:formatCode>0.00E+00</c:formatCode>
                <c:ptCount val="5"/>
                <c:pt idx="0" formatCode="General">
                  <c:v>0.6822636138</c:v>
                </c:pt>
                <c:pt idx="1">
                  <c:v>3.6E-76</c:v>
                </c:pt>
                <c:pt idx="2">
                  <c:v>1.2089E-6</c:v>
                </c:pt>
                <c:pt idx="3">
                  <c:v>1.1400000000000001E-109</c:v>
                </c:pt>
                <c:pt idx="4">
                  <c:v>6.5299999999999998E-111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1-8C46-A66E-8217B923190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93720736"/>
        <c:axId val="1393722384"/>
      </c:barChart>
      <c:catAx>
        <c:axId val="139372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3722384"/>
        <c:crosses val="autoZero"/>
        <c:auto val="1"/>
        <c:lblAlgn val="ctr"/>
        <c:lblOffset val="100"/>
        <c:noMultiLvlLbl val="0"/>
      </c:catAx>
      <c:valAx>
        <c:axId val="1393722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9372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DC2C3-4917-4942-8057-A7E655C654BE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B8A97-90E5-3F4A-BA62-FD1027DBE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9391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Fig1</a:t>
            </a:r>
            <a:r>
              <a:rPr kumimoji="1" lang="zh-CN" altLang="en-US" dirty="0"/>
              <a:t> 模型结构图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B8A97-90E5-3F4A-BA62-FD1027DBE1D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365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Fig3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的对比，我们想说明我们</a:t>
            </a:r>
            <a:r>
              <a:rPr kumimoji="1" lang="en-US" altLang="zh-CN" dirty="0" err="1"/>
              <a:t>perb</a:t>
            </a:r>
            <a:r>
              <a:rPr kumimoji="1" lang="zh-CN" altLang="en-US" dirty="0"/>
              <a:t> 的结果 能够增强基因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PBMC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B8A97-90E5-3F4A-BA62-FD1027DBE1D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85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Fig2</a:t>
            </a:r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我们的方法效果最好</a:t>
            </a:r>
            <a:endParaRPr kumimoji="1" lang="en-US" altLang="zh-CN" dirty="0"/>
          </a:p>
          <a:p>
            <a:r>
              <a:rPr kumimoji="1" lang="en-US" altLang="zh-CN" dirty="0"/>
              <a:t>BC</a:t>
            </a:r>
            <a:r>
              <a:rPr kumimoji="1" lang="zh-CN" altLang="en-US" dirty="0"/>
              <a:t>  我们的</a:t>
            </a:r>
            <a:r>
              <a:rPr kumimoji="1" lang="en-US" altLang="zh-CN" dirty="0" err="1"/>
              <a:t>perb</a:t>
            </a:r>
            <a:r>
              <a:rPr kumimoji="1" lang="zh-CN" altLang="en-US" dirty="0"/>
              <a:t> 出来的结果和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 最接近</a:t>
            </a:r>
            <a:endParaRPr kumimoji="1" lang="en-US" altLang="zh-CN" dirty="0"/>
          </a:p>
          <a:p>
            <a:r>
              <a:rPr kumimoji="1" lang="en-US" altLang="zh-CN" dirty="0"/>
              <a:t>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stimulated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相差比较大，比如红色点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pbmc</a:t>
            </a:r>
            <a:r>
              <a:rPr kumimoji="1" lang="zh-CN" altLang="en-US" dirty="0"/>
              <a:t> 的</a:t>
            </a:r>
            <a:r>
              <a:rPr kumimoji="1" lang="en-US" altLang="zh-CN" dirty="0" err="1"/>
              <a:t>umap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B8A97-90E5-3F4A-BA62-FD1027DBE1D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8056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Fig3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的对比，我们想说明我们</a:t>
            </a:r>
            <a:r>
              <a:rPr kumimoji="1" lang="en-US" altLang="zh-CN" dirty="0" err="1"/>
              <a:t>perb</a:t>
            </a:r>
            <a:r>
              <a:rPr kumimoji="1" lang="zh-CN" altLang="en-US" dirty="0"/>
              <a:t> 的结果 能够增强基因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PBMC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B8A97-90E5-3F4A-BA62-FD1027DBE1D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112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Fig3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的对比，我们想说明我们</a:t>
            </a:r>
            <a:r>
              <a:rPr kumimoji="1" lang="en-US" altLang="zh-CN" dirty="0" err="1"/>
              <a:t>perb</a:t>
            </a:r>
            <a:r>
              <a:rPr kumimoji="1" lang="zh-CN" altLang="en-US" dirty="0"/>
              <a:t> 的结果 能够增强基因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PBMC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B8A97-90E5-3F4A-BA62-FD1027DBE1D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63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Fig2</a:t>
            </a:r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我们的方法效果最好</a:t>
            </a:r>
            <a:endParaRPr kumimoji="1" lang="en-US" altLang="zh-CN" dirty="0"/>
          </a:p>
          <a:p>
            <a:r>
              <a:rPr kumimoji="1" lang="en-US" altLang="zh-CN" dirty="0"/>
              <a:t>BC</a:t>
            </a:r>
            <a:r>
              <a:rPr kumimoji="1" lang="zh-CN" altLang="en-US" dirty="0"/>
              <a:t>  我们的</a:t>
            </a:r>
            <a:r>
              <a:rPr kumimoji="1" lang="en-US" altLang="zh-CN" dirty="0" err="1"/>
              <a:t>perb</a:t>
            </a:r>
            <a:r>
              <a:rPr kumimoji="1" lang="zh-CN" altLang="en-US" dirty="0"/>
              <a:t> 出来的结果和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 最接近</a:t>
            </a:r>
            <a:endParaRPr kumimoji="1" lang="en-US" altLang="zh-CN" dirty="0"/>
          </a:p>
          <a:p>
            <a:r>
              <a:rPr kumimoji="1" lang="en-US" altLang="zh-CN" dirty="0"/>
              <a:t>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stimulated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相差比较大，比如红色点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pbmc</a:t>
            </a:r>
            <a:r>
              <a:rPr kumimoji="1" lang="zh-CN" altLang="en-US" dirty="0"/>
              <a:t> 的</a:t>
            </a:r>
            <a:r>
              <a:rPr kumimoji="1" lang="en-US" altLang="zh-CN" dirty="0" err="1"/>
              <a:t>umap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B8A97-90E5-3F4A-BA62-FD1027DBE1D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064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Fig3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的对比，我们想说明我们</a:t>
            </a:r>
            <a:r>
              <a:rPr kumimoji="1" lang="en-US" altLang="zh-CN" dirty="0" err="1"/>
              <a:t>perb</a:t>
            </a:r>
            <a:r>
              <a:rPr kumimoji="1" lang="zh-CN" altLang="en-US" dirty="0"/>
              <a:t> 的结果 能够增强基因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PBMC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B8A97-90E5-3F4A-BA62-FD1027DBE1D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37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Fig3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的对比，我们想说明我们</a:t>
            </a:r>
            <a:r>
              <a:rPr kumimoji="1" lang="en-US" altLang="zh-CN" dirty="0" err="1"/>
              <a:t>perb</a:t>
            </a:r>
            <a:r>
              <a:rPr kumimoji="1" lang="zh-CN" altLang="en-US" dirty="0"/>
              <a:t> 的结果 能够增强基因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PBMC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B8A97-90E5-3F4A-BA62-FD1027DBE1D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244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Fig2</a:t>
            </a:r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我们的方法效果最好</a:t>
            </a:r>
            <a:endParaRPr kumimoji="1" lang="en-US" altLang="zh-CN" dirty="0"/>
          </a:p>
          <a:p>
            <a:r>
              <a:rPr kumimoji="1" lang="en-US" altLang="zh-CN" dirty="0"/>
              <a:t>BC</a:t>
            </a:r>
            <a:r>
              <a:rPr kumimoji="1" lang="zh-CN" altLang="en-US" dirty="0"/>
              <a:t>  我们的</a:t>
            </a:r>
            <a:r>
              <a:rPr kumimoji="1" lang="en-US" altLang="zh-CN" dirty="0" err="1"/>
              <a:t>perb</a:t>
            </a:r>
            <a:r>
              <a:rPr kumimoji="1" lang="zh-CN" altLang="en-US" dirty="0"/>
              <a:t> 出来的结果和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 最接近</a:t>
            </a:r>
            <a:endParaRPr kumimoji="1" lang="en-US" altLang="zh-CN" dirty="0"/>
          </a:p>
          <a:p>
            <a:r>
              <a:rPr kumimoji="1" lang="en-US" altLang="zh-CN" dirty="0"/>
              <a:t>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stimulated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相差比较大，比如红色点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pbmc</a:t>
            </a:r>
            <a:r>
              <a:rPr kumimoji="1" lang="zh-CN" altLang="en-US" dirty="0"/>
              <a:t> 的</a:t>
            </a:r>
            <a:r>
              <a:rPr kumimoji="1" lang="en-US" altLang="zh-CN" dirty="0" err="1"/>
              <a:t>umap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B8A97-90E5-3F4A-BA62-FD1027DBE1D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260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Fig3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的对比，我们想说明我们</a:t>
            </a:r>
            <a:r>
              <a:rPr kumimoji="1" lang="en-US" altLang="zh-CN" dirty="0" err="1"/>
              <a:t>perb</a:t>
            </a:r>
            <a:r>
              <a:rPr kumimoji="1" lang="zh-CN" altLang="en-US" dirty="0"/>
              <a:t> 的结果 能够增强基因</a:t>
            </a:r>
            <a:r>
              <a:rPr kumimoji="1" lang="en-US" altLang="zh-CN" dirty="0"/>
              <a:t>expression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PBMC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B8A97-90E5-3F4A-BA62-FD1027DBE1D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189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F80D0-C832-3588-16CB-6D64548F9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F40288-DACC-FE74-F05F-76232A16E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57E9B-453E-3AC0-7486-1136305D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C4D1B2-D36B-B3AB-1F77-C3BA1D05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D74A14-C8D5-04BF-4286-D67E4494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65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76A23-631A-B450-C598-691DD7AF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9901D1-8E25-CF8D-DE9E-EC95A0BD1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A37D5-512E-24EB-CE80-55A8B96DD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90415-E711-B9A1-8F65-3E89A7A5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196921-697A-500C-3536-05C02C16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1437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7436DDF-DA47-0C58-2E7C-A4854ED5A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357DAE-796F-DB35-E9E5-2FD72DAD8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0BE609-853B-D24E-BA47-59643B3F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1685A-9864-5D14-561C-6BE12DA0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68A800-7682-527C-4CC1-6B2DEB95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976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60AA9-D61B-1E34-9EDD-D252DAEF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3E793B-9C49-4CCD-50A1-199DF419C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4E60C8-C638-5C1A-3310-CCAD50449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153B5-74E5-7D15-B605-B551873C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ADD876-2CA2-924E-FE29-C4E0186B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671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A8042-6F75-2994-6BD0-F9CE99F5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4D7D05-A9F5-5E5E-B16F-7CA340311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B5E8A-314A-A2E1-CDF5-41DEFEB9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7C035-4606-A539-CBD6-FA6ECE7F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763C7F-B69D-3D88-F137-FC1D59B2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25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58AB4-1C85-441C-6247-779EFAD1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43275-4086-DBDE-00FA-E028C3BCF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5B40DD-CEB7-4ACE-CB15-8021D8A30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7722F4-662D-1333-1252-B20831D2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C525E3-A658-6CB9-08A5-3C2CC1B7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244E42-476B-44BA-9522-77AEF3DA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763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CC21D-CBDC-16C9-4FC1-6EBE0DBB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3B74A7-16A6-852C-F30D-06BC9E7E5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F7F14-ED1D-1F34-7CA7-F9F252317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A91DEC-7A44-1DE3-51E8-447C20BE0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73EA4B-D281-BE2B-FDA4-CFB280EA0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254AA3-0016-9941-2341-CB4869823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531C80-4514-D91A-5771-B28F9B26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E8C874-D860-BBAE-E823-211181BF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55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62311-663F-424B-C27D-22E8A546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735749-EAE8-1AA6-9A91-68A3A5AD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8A4C38-C297-44F5-5726-C5C040F0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9B7199-613D-5AF5-B2FD-69D44617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72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4038BA-A1BA-71CC-40F0-A362EC0B8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0A6D03-D4E0-D9A8-DFA4-641DB7A34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464F11-DBB0-E530-EB82-532E83B6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46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4D350-7D53-C017-11FE-FF02174CC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DF1E9-8C1D-F236-88AF-9AC089A4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33C40D-7B21-C918-BE11-1E38521EB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6EA397-30FD-01B7-8D51-15BD75DB2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272535-93EF-F176-0A74-6A08E090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2E0292-BCD3-5C31-84F7-4BE3D611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772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D8137-1A9D-BA1F-8122-095039F0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6A1033-C3C2-924E-59BD-4FC726AB8A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A568EC-6D62-8961-2776-A9EEA3EB1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89B5DF-4FB4-850E-31AC-C45A3A2D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892C65-087B-F002-A849-C50D6F4DC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030E15-9470-EE72-16E3-F078A3F4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617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166962-B1D7-13D0-0F39-DD817785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2160A7-7946-AD1F-414B-C0716992C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7ACE2-111D-2A12-1B3B-15642DB72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3F77F-C35D-9A45-BCA9-8AC147855D0D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424932-B1F5-39E5-7675-EEB8D99EB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EA08BB-0364-0AE0-06AE-F4E8F6739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DB314-389D-CB4E-8F63-5620F6A0FE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402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5753349-DEA8-6CF6-BC2A-C1B52063B2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15BEC0E-8E98-A5A2-4906-611059865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676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CB29A1-3735-9B39-0750-7DE0AAFAF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664" y="3349608"/>
            <a:ext cx="3420000" cy="34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384406-E306-73BB-153C-BF548C90E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64" y="3438000"/>
            <a:ext cx="3420000" cy="34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B36E158-A756-096D-65AF-FF0A49A9C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64" y="18000"/>
            <a:ext cx="3420000" cy="34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1AE596E-AC9A-D390-8945-5F89FB8BC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664" y="1728000"/>
            <a:ext cx="3420000" cy="34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6D2FA16-C6FD-3174-60C4-7A2EF0F9D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1664" y="18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819284F-0B33-FCF5-9710-E8C6FE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80" y="3420000"/>
            <a:ext cx="5488176" cy="34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F66669-7CC9-B37E-90CE-4DD443DD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8496" y="3420000"/>
            <a:ext cx="5488176" cy="34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2BEFAC-BBA7-53B9-6284-D6A8BB1E7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08496" y="0"/>
            <a:ext cx="5488176" cy="34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C357B8-E6B2-5DD5-E678-44136AD1E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56" y="1719000"/>
            <a:ext cx="5488176" cy="34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59819C-8993-D4A7-8912-F656E0DA6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680" y="18001"/>
            <a:ext cx="5488176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4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2D0481-EFF7-AD7A-4914-F7D6C8C28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2323" y="1536475"/>
            <a:ext cx="4320000" cy="3600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F13FA7-3ACB-0F6A-CE85-7E63F3D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37" y="1536475"/>
            <a:ext cx="4320000" cy="3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11EEBE-410F-D7EC-A323-B8F42688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597" y="1536475"/>
            <a:ext cx="43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53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0B5E50B-1C48-8AF2-A583-D3E03134A3C2}"/>
              </a:ext>
            </a:extLst>
          </p:cNvPr>
          <p:cNvCxnSpPr>
            <a:cxnSpLocks/>
          </p:cNvCxnSpPr>
          <p:nvPr/>
        </p:nvCxnSpPr>
        <p:spPr>
          <a:xfrm>
            <a:off x="2637739" y="1595270"/>
            <a:ext cx="810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梯形 36">
            <a:extLst>
              <a:ext uri="{FF2B5EF4-FFF2-40B4-BE49-F238E27FC236}">
                <a16:creationId xmlns:a16="http://schemas.microsoft.com/office/drawing/2014/main" id="{DECDBFCC-FBDF-407A-6769-A403E26006F7}"/>
              </a:ext>
            </a:extLst>
          </p:cNvPr>
          <p:cNvSpPr/>
          <p:nvPr/>
        </p:nvSpPr>
        <p:spPr>
          <a:xfrm rot="5400000">
            <a:off x="3658550" y="1051147"/>
            <a:ext cx="924564" cy="1088246"/>
          </a:xfrm>
          <a:prstGeom prst="trapezoi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EB31574-D34A-59A9-B086-5F501F790F48}"/>
              </a:ext>
            </a:extLst>
          </p:cNvPr>
          <p:cNvSpPr txBox="1"/>
          <p:nvPr/>
        </p:nvSpPr>
        <p:spPr>
          <a:xfrm>
            <a:off x="3583451" y="1262757"/>
            <a:ext cx="997389" cy="51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Style</a:t>
            </a:r>
          </a:p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3A2E065-DA9F-1EEF-298A-9E9AF3E69D64}"/>
              </a:ext>
            </a:extLst>
          </p:cNvPr>
          <p:cNvCxnSpPr>
            <a:cxnSpLocks/>
          </p:cNvCxnSpPr>
          <p:nvPr/>
        </p:nvCxnSpPr>
        <p:spPr>
          <a:xfrm>
            <a:off x="4792580" y="1608894"/>
            <a:ext cx="810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8ED0C11E-DF20-4719-2035-8E5D2405CEBE}"/>
              </a:ext>
            </a:extLst>
          </p:cNvPr>
          <p:cNvSpPr/>
          <p:nvPr/>
        </p:nvSpPr>
        <p:spPr>
          <a:xfrm>
            <a:off x="5737112" y="1257453"/>
            <a:ext cx="180000" cy="14395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FB4FE99-C8F0-028F-00D3-19B49D6BFF59}"/>
              </a:ext>
            </a:extLst>
          </p:cNvPr>
          <p:cNvSpPr/>
          <p:nvPr/>
        </p:nvSpPr>
        <p:spPr>
          <a:xfrm>
            <a:off x="5737112" y="1451314"/>
            <a:ext cx="180000" cy="14395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41AB206-FBA4-3209-8A1E-7D289A78A194}"/>
              </a:ext>
            </a:extLst>
          </p:cNvPr>
          <p:cNvSpPr/>
          <p:nvPr/>
        </p:nvSpPr>
        <p:spPr>
          <a:xfrm>
            <a:off x="5737112" y="1645175"/>
            <a:ext cx="180000" cy="14395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0D3F566-EF4A-BEA8-A1A1-439C0F4815F0}"/>
              </a:ext>
            </a:extLst>
          </p:cNvPr>
          <p:cNvSpPr/>
          <p:nvPr/>
        </p:nvSpPr>
        <p:spPr>
          <a:xfrm>
            <a:off x="5737112" y="1839036"/>
            <a:ext cx="180000" cy="14395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808AF0C-AF29-FAE3-F7AB-302482540354}"/>
              </a:ext>
            </a:extLst>
          </p:cNvPr>
          <p:cNvSpPr txBox="1"/>
          <p:nvPr/>
        </p:nvSpPr>
        <p:spPr>
          <a:xfrm>
            <a:off x="6384814" y="1387774"/>
            <a:ext cx="809994" cy="369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dirty="0" err="1"/>
              <a:t>Z</a:t>
            </a:r>
            <a:r>
              <a:rPr kumimoji="1" lang="en-US" altLang="zh-CN" sz="2400" baseline="-25000" dirty="0" err="1"/>
              <a:t>style</a:t>
            </a:r>
            <a:endParaRPr kumimoji="1" lang="zh-CN" altLang="en-US" sz="2400" baseline="-25000" dirty="0"/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52EE0DD4-A064-7596-A675-6FD83554C458}"/>
              </a:ext>
            </a:extLst>
          </p:cNvPr>
          <p:cNvSpPr/>
          <p:nvPr/>
        </p:nvSpPr>
        <p:spPr>
          <a:xfrm rot="5400000">
            <a:off x="3671628" y="3706438"/>
            <a:ext cx="924564" cy="1088246"/>
          </a:xfrm>
          <a:prstGeom prst="trapezoi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55584C-55C3-F25B-9A34-2364CD995933}"/>
              </a:ext>
            </a:extLst>
          </p:cNvPr>
          <p:cNvSpPr txBox="1"/>
          <p:nvPr/>
        </p:nvSpPr>
        <p:spPr>
          <a:xfrm>
            <a:off x="3602286" y="3920130"/>
            <a:ext cx="997389" cy="51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Content</a:t>
            </a:r>
          </a:p>
          <a:p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482811-448A-A751-D537-819AE2D54ACE}"/>
              </a:ext>
            </a:extLst>
          </p:cNvPr>
          <p:cNvSpPr/>
          <p:nvPr/>
        </p:nvSpPr>
        <p:spPr>
          <a:xfrm>
            <a:off x="5682571" y="4893486"/>
            <a:ext cx="180000" cy="1439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54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55C04DF-FBC2-34FC-7318-5D00BFFEB01E}"/>
              </a:ext>
            </a:extLst>
          </p:cNvPr>
          <p:cNvSpPr/>
          <p:nvPr/>
        </p:nvSpPr>
        <p:spPr>
          <a:xfrm>
            <a:off x="5682571" y="5087346"/>
            <a:ext cx="180000" cy="1439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54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71421C-07C9-407D-FC2F-AB9F81D60167}"/>
              </a:ext>
            </a:extLst>
          </p:cNvPr>
          <p:cNvSpPr/>
          <p:nvPr/>
        </p:nvSpPr>
        <p:spPr>
          <a:xfrm>
            <a:off x="5682571" y="5281207"/>
            <a:ext cx="180000" cy="1439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54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B6411D7-C066-B718-F764-16F508644E8B}"/>
              </a:ext>
            </a:extLst>
          </p:cNvPr>
          <p:cNvSpPr/>
          <p:nvPr/>
        </p:nvSpPr>
        <p:spPr>
          <a:xfrm>
            <a:off x="5682571" y="5475068"/>
            <a:ext cx="180000" cy="1439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54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A1EA47E6-5C95-25BF-7B28-FC7254D0CF84}"/>
              </a:ext>
            </a:extLst>
          </p:cNvPr>
          <p:cNvCxnSpPr>
            <a:cxnSpLocks/>
          </p:cNvCxnSpPr>
          <p:nvPr/>
        </p:nvCxnSpPr>
        <p:spPr>
          <a:xfrm flipV="1">
            <a:off x="3000290" y="4234328"/>
            <a:ext cx="540000" cy="0"/>
          </a:xfrm>
          <a:prstGeom prst="straightConnector1">
            <a:avLst/>
          </a:prstGeom>
          <a:ln w="25400" cmpd="sng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178968AE-6945-C157-6902-42A6279077C1}"/>
              </a:ext>
            </a:extLst>
          </p:cNvPr>
          <p:cNvSpPr/>
          <p:nvPr/>
        </p:nvSpPr>
        <p:spPr>
          <a:xfrm>
            <a:off x="7946086" y="1225315"/>
            <a:ext cx="274225" cy="213904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04D29B3-9B4C-BA8F-609C-B0C6F061F50B}"/>
              </a:ext>
            </a:extLst>
          </p:cNvPr>
          <p:cNvSpPr txBox="1"/>
          <p:nvPr/>
        </p:nvSpPr>
        <p:spPr>
          <a:xfrm>
            <a:off x="6572444" y="1947228"/>
            <a:ext cx="434734" cy="41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+</a:t>
            </a:r>
            <a:endParaRPr kumimoji="1" lang="zh-CN" altLang="en-US" sz="28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F643DD9-1090-33B3-AD3B-483F0503D103}"/>
              </a:ext>
            </a:extLst>
          </p:cNvPr>
          <p:cNvSpPr txBox="1"/>
          <p:nvPr/>
        </p:nvSpPr>
        <p:spPr>
          <a:xfrm>
            <a:off x="7587245" y="3875930"/>
            <a:ext cx="96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Smooth</a:t>
            </a:r>
          </a:p>
          <a:p>
            <a:r>
              <a:rPr kumimoji="1" lang="en-US" altLang="zh-CN" dirty="0"/>
              <a:t>L1Loss</a:t>
            </a:r>
            <a:endParaRPr kumimoji="1" lang="zh-CN" altLang="en-US" dirty="0"/>
          </a:p>
        </p:txBody>
      </p:sp>
      <p:sp>
        <p:nvSpPr>
          <p:cNvPr id="78" name="梯形 77">
            <a:extLst>
              <a:ext uri="{FF2B5EF4-FFF2-40B4-BE49-F238E27FC236}">
                <a16:creationId xmlns:a16="http://schemas.microsoft.com/office/drawing/2014/main" id="{14E275CF-2D2B-1B98-4FBB-FC3E0251CF4D}"/>
              </a:ext>
            </a:extLst>
          </p:cNvPr>
          <p:cNvSpPr/>
          <p:nvPr/>
        </p:nvSpPr>
        <p:spPr>
          <a:xfrm rot="16200000" flipH="1">
            <a:off x="10049097" y="1851237"/>
            <a:ext cx="1040867" cy="983784"/>
          </a:xfrm>
          <a:prstGeom prst="trapezoid">
            <a:avLst>
              <a:gd name="adj" fmla="val 2879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2" name="肘形连接符 101">
            <a:extLst>
              <a:ext uri="{FF2B5EF4-FFF2-40B4-BE49-F238E27FC236}">
                <a16:creationId xmlns:a16="http://schemas.microsoft.com/office/drawing/2014/main" id="{ED1F92A0-A71E-A366-9575-1DE9D03B28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36001" y="2873098"/>
            <a:ext cx="2820452" cy="195534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2D23A697-EF82-3772-12F6-7300A9DC8626}"/>
              </a:ext>
            </a:extLst>
          </p:cNvPr>
          <p:cNvSpPr/>
          <p:nvPr/>
        </p:nvSpPr>
        <p:spPr>
          <a:xfrm>
            <a:off x="5743484" y="2704391"/>
            <a:ext cx="181997" cy="13094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ED455DB-F5C8-95FB-A734-A9B78C4337A0}"/>
              </a:ext>
            </a:extLst>
          </p:cNvPr>
          <p:cNvSpPr/>
          <p:nvPr/>
        </p:nvSpPr>
        <p:spPr>
          <a:xfrm>
            <a:off x="5743484" y="2880732"/>
            <a:ext cx="181997" cy="13094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A38A37D9-7F89-84B7-C1E8-6929D6711747}"/>
              </a:ext>
            </a:extLst>
          </p:cNvPr>
          <p:cNvSpPr/>
          <p:nvPr/>
        </p:nvSpPr>
        <p:spPr>
          <a:xfrm>
            <a:off x="5743484" y="3057074"/>
            <a:ext cx="181997" cy="13094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D147F84-7307-A9F7-5C6A-418CBAB9159E}"/>
              </a:ext>
            </a:extLst>
          </p:cNvPr>
          <p:cNvSpPr/>
          <p:nvPr/>
        </p:nvSpPr>
        <p:spPr>
          <a:xfrm>
            <a:off x="5743484" y="3233415"/>
            <a:ext cx="181997" cy="13094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D1EB56E9-9B77-E452-9C14-52DBECF8F60D}"/>
              </a:ext>
            </a:extLst>
          </p:cNvPr>
          <p:cNvSpPr txBox="1"/>
          <p:nvPr/>
        </p:nvSpPr>
        <p:spPr>
          <a:xfrm>
            <a:off x="6049322" y="2768680"/>
            <a:ext cx="1805766" cy="33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dirty="0" err="1"/>
              <a:t>Z</a:t>
            </a:r>
            <a:r>
              <a:rPr kumimoji="1" lang="en-US" altLang="zh-CN" sz="2400" baseline="-25000" dirty="0" err="1"/>
              <a:t>content_control</a:t>
            </a:r>
            <a:endParaRPr kumimoji="1" lang="zh-CN" altLang="en-US" sz="2400" baseline="-25000" dirty="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F6B79FC1-1C1E-CA30-97D4-AACB10ABF8FD}"/>
              </a:ext>
            </a:extLst>
          </p:cNvPr>
          <p:cNvGrpSpPr/>
          <p:nvPr/>
        </p:nvGrpSpPr>
        <p:grpSpPr>
          <a:xfrm>
            <a:off x="638352" y="3165336"/>
            <a:ext cx="1853383" cy="987466"/>
            <a:chOff x="1171325" y="2047872"/>
            <a:chExt cx="1853383" cy="98746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88C4366-BCEA-2985-6710-444248FA18C5}"/>
                </a:ext>
              </a:extLst>
            </p:cNvPr>
            <p:cNvSpPr/>
            <p:nvPr/>
          </p:nvSpPr>
          <p:spPr>
            <a:xfrm>
              <a:off x="1171325" y="2047872"/>
              <a:ext cx="1853383" cy="987466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43" t="-16010" r="-22198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314B7BE-55F5-C257-DD73-97E0ECAFE213}"/>
                </a:ext>
              </a:extLst>
            </p:cNvPr>
            <p:cNvSpPr txBox="1"/>
            <p:nvPr/>
          </p:nvSpPr>
          <p:spPr>
            <a:xfrm>
              <a:off x="1527114" y="2690876"/>
              <a:ext cx="1244270" cy="309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/>
                <a:t>stimulated</a:t>
              </a:r>
              <a:endParaRPr kumimoji="1" lang="zh-CN" altLang="en-US" sz="1400" dirty="0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F0D6D590-E0E9-4266-1879-60E12CC4841B}"/>
              </a:ext>
            </a:extLst>
          </p:cNvPr>
          <p:cNvGrpSpPr/>
          <p:nvPr/>
        </p:nvGrpSpPr>
        <p:grpSpPr>
          <a:xfrm>
            <a:off x="603849" y="4249922"/>
            <a:ext cx="1853383" cy="1083690"/>
            <a:chOff x="1117595" y="3872335"/>
            <a:chExt cx="1853383" cy="108369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15CB5189-69B0-7890-75CB-E25765F8DD5B}"/>
                </a:ext>
              </a:extLst>
            </p:cNvPr>
            <p:cNvSpPr/>
            <p:nvPr/>
          </p:nvSpPr>
          <p:spPr>
            <a:xfrm>
              <a:off x="1117595" y="3916165"/>
              <a:ext cx="1853383" cy="103986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247" t="-16126" r="-21548" b="163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B8988A6-CC65-B308-FB60-89C3D9D53224}"/>
                </a:ext>
              </a:extLst>
            </p:cNvPr>
            <p:cNvSpPr txBox="1"/>
            <p:nvPr/>
          </p:nvSpPr>
          <p:spPr>
            <a:xfrm>
              <a:off x="1564086" y="3872335"/>
              <a:ext cx="9621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/>
                <a:t>control</a:t>
              </a:r>
              <a:endParaRPr kumimoji="1" lang="zh-CN" altLang="en-US" sz="1400" dirty="0"/>
            </a:p>
          </p:txBody>
        </p:sp>
      </p:grpSp>
      <p:cxnSp>
        <p:nvCxnSpPr>
          <p:cNvPr id="128" name="肘形连接符 127">
            <a:extLst>
              <a:ext uri="{FF2B5EF4-FFF2-40B4-BE49-F238E27FC236}">
                <a16:creationId xmlns:a16="http://schemas.microsoft.com/office/drawing/2014/main" id="{509F55A9-1F29-E363-7D10-1D8650420688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2491735" y="3659069"/>
            <a:ext cx="508555" cy="591492"/>
          </a:xfrm>
          <a:prstGeom prst="bentConnector2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肘形连接符 131">
            <a:extLst>
              <a:ext uri="{FF2B5EF4-FFF2-40B4-BE49-F238E27FC236}">
                <a16:creationId xmlns:a16="http://schemas.microsoft.com/office/drawing/2014/main" id="{E25A98BF-4BFC-8CD8-6605-952A2ABBA758}"/>
              </a:ext>
            </a:extLst>
          </p:cNvPr>
          <p:cNvCxnSpPr>
            <a:cxnSpLocks/>
            <a:stCxn id="94" idx="6"/>
          </p:cNvCxnSpPr>
          <p:nvPr/>
        </p:nvCxnSpPr>
        <p:spPr>
          <a:xfrm flipV="1">
            <a:off x="2457232" y="4249922"/>
            <a:ext cx="543600" cy="563760"/>
          </a:xfrm>
          <a:prstGeom prst="bentConnector2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0174827-EC4A-2FDD-20FE-36C67D5E9A32}"/>
              </a:ext>
            </a:extLst>
          </p:cNvPr>
          <p:cNvSpPr txBox="1"/>
          <p:nvPr/>
        </p:nvSpPr>
        <p:spPr>
          <a:xfrm>
            <a:off x="6041749" y="5076390"/>
            <a:ext cx="2060179" cy="369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Z</a:t>
            </a:r>
            <a:r>
              <a:rPr kumimoji="1" lang="en-US" altLang="zh-CN" sz="2400" baseline="-25000" dirty="0" err="1"/>
              <a:t>content_Stimulated</a:t>
            </a:r>
            <a:endParaRPr kumimoji="1" lang="zh-CN" altLang="en-US" sz="2400" baseline="-25000" dirty="0"/>
          </a:p>
        </p:txBody>
      </p: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9B024A07-4103-EFD6-4AEA-42E9C33CCE7D}"/>
              </a:ext>
            </a:extLst>
          </p:cNvPr>
          <p:cNvCxnSpPr/>
          <p:nvPr/>
        </p:nvCxnSpPr>
        <p:spPr>
          <a:xfrm>
            <a:off x="4725914" y="4234328"/>
            <a:ext cx="54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肘形连接符 149">
            <a:extLst>
              <a:ext uri="{FF2B5EF4-FFF2-40B4-BE49-F238E27FC236}">
                <a16:creationId xmlns:a16="http://schemas.microsoft.com/office/drawing/2014/main" id="{D654D1B8-D864-9297-ED3C-A52D7574A1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26917" y="4552184"/>
            <a:ext cx="1047811" cy="36981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肘形连接符 157">
            <a:extLst>
              <a:ext uri="{FF2B5EF4-FFF2-40B4-BE49-F238E27FC236}">
                <a16:creationId xmlns:a16="http://schemas.microsoft.com/office/drawing/2014/main" id="{A33E6984-74D1-F8DF-F210-F8A650E4FB48}"/>
              </a:ext>
            </a:extLst>
          </p:cNvPr>
          <p:cNvCxnSpPr>
            <a:cxnSpLocks/>
            <a:endCxn id="117" idx="1"/>
          </p:cNvCxnSpPr>
          <p:nvPr/>
        </p:nvCxnSpPr>
        <p:spPr>
          <a:xfrm rot="5400000" flipH="1" flipV="1">
            <a:off x="4945010" y="3443453"/>
            <a:ext cx="1119379" cy="47757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20BA38C-FE4D-79AF-198B-BC7A6C9FEECF}"/>
              </a:ext>
            </a:extLst>
          </p:cNvPr>
          <p:cNvGrpSpPr>
            <a:grpSpLocks noChangeAspect="1"/>
          </p:cNvGrpSpPr>
          <p:nvPr/>
        </p:nvGrpSpPr>
        <p:grpSpPr>
          <a:xfrm>
            <a:off x="9904565" y="3678371"/>
            <a:ext cx="1283284" cy="720000"/>
            <a:chOff x="1117595" y="3916165"/>
            <a:chExt cx="1853383" cy="1039860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B99B3C5-7669-A5F9-7E1A-1ACD185ECF07}"/>
                </a:ext>
              </a:extLst>
            </p:cNvPr>
            <p:cNvSpPr/>
            <p:nvPr/>
          </p:nvSpPr>
          <p:spPr>
            <a:xfrm>
              <a:off x="1117595" y="3916165"/>
              <a:ext cx="1853383" cy="103986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247" t="-16126" r="-21548" b="163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C8CF12B-C356-8C12-37BE-E2A404B655B7}"/>
                </a:ext>
              </a:extLst>
            </p:cNvPr>
            <p:cNvSpPr txBox="1"/>
            <p:nvPr/>
          </p:nvSpPr>
          <p:spPr>
            <a:xfrm>
              <a:off x="1426194" y="3945722"/>
              <a:ext cx="1236186" cy="41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700"/>
                </a:lnSpc>
              </a:pPr>
              <a:r>
                <a:rPr kumimoji="1" lang="en-US" altLang="zh-CN" sz="1050" b="1" dirty="0"/>
                <a:t>^</a:t>
              </a:r>
            </a:p>
            <a:p>
              <a:pPr>
                <a:lnSpc>
                  <a:spcPts val="700"/>
                </a:lnSpc>
              </a:pPr>
              <a:r>
                <a:rPr kumimoji="1" lang="en-US" altLang="zh-CN" sz="1050" i="1" dirty="0" err="1"/>
                <a:t>stimuluated</a:t>
              </a:r>
              <a:endParaRPr kumimoji="1" lang="zh-CN" altLang="en-US" sz="1050" i="1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A2C313D-A731-2B4F-1196-2588F1F5DC23}"/>
              </a:ext>
            </a:extLst>
          </p:cNvPr>
          <p:cNvGrpSpPr>
            <a:grpSpLocks noChangeAspect="1"/>
          </p:cNvGrpSpPr>
          <p:nvPr/>
        </p:nvGrpSpPr>
        <p:grpSpPr>
          <a:xfrm>
            <a:off x="9904565" y="5032629"/>
            <a:ext cx="1281103" cy="692383"/>
            <a:chOff x="1171325" y="2047872"/>
            <a:chExt cx="1853383" cy="1033504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DFEF3AD-0EE4-1E82-63D1-A50C83BD52EE}"/>
                </a:ext>
              </a:extLst>
            </p:cNvPr>
            <p:cNvSpPr/>
            <p:nvPr/>
          </p:nvSpPr>
          <p:spPr>
            <a:xfrm>
              <a:off x="1171325" y="2047872"/>
              <a:ext cx="1853383" cy="987466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43" t="-16010" r="-22198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9DADAD47-37C6-2BC9-65FF-F546787539C3}"/>
                </a:ext>
              </a:extLst>
            </p:cNvPr>
            <p:cNvSpPr txBox="1"/>
            <p:nvPr/>
          </p:nvSpPr>
          <p:spPr>
            <a:xfrm>
              <a:off x="1527114" y="2690877"/>
              <a:ext cx="1244269" cy="390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/>
                <a:t>stimulated</a:t>
              </a:r>
              <a:endParaRPr kumimoji="1" lang="zh-CN" altLang="en-US" sz="1100" dirty="0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7FDAE9BD-3975-8968-B6C1-BF00840F0F7F}"/>
              </a:ext>
            </a:extLst>
          </p:cNvPr>
          <p:cNvSpPr txBox="1"/>
          <p:nvPr/>
        </p:nvSpPr>
        <p:spPr>
          <a:xfrm>
            <a:off x="8538971" y="1973909"/>
            <a:ext cx="994362" cy="369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dirty="0" err="1"/>
              <a:t>Z</a:t>
            </a:r>
            <a:r>
              <a:rPr kumimoji="1" lang="en-US" altLang="zh-CN" sz="2400" baseline="-25000" dirty="0" err="1"/>
              <a:t>predict</a:t>
            </a:r>
            <a:endParaRPr kumimoji="1" lang="zh-CN" altLang="en-US" sz="2400" baseline="-25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91CD5D-B2C9-5E05-D7D3-9F9599042303}"/>
              </a:ext>
            </a:extLst>
          </p:cNvPr>
          <p:cNvSpPr txBox="1"/>
          <p:nvPr/>
        </p:nvSpPr>
        <p:spPr>
          <a:xfrm>
            <a:off x="10054806" y="2125307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53D4B614-F841-C6C6-C4BE-313971094FF6}"/>
              </a:ext>
            </a:extLst>
          </p:cNvPr>
          <p:cNvCxnSpPr>
            <a:stCxn id="18" idx="3"/>
            <a:endCxn id="70" idx="0"/>
          </p:cNvCxnSpPr>
          <p:nvPr/>
        </p:nvCxnSpPr>
        <p:spPr>
          <a:xfrm flipH="1">
            <a:off x="10546207" y="2309973"/>
            <a:ext cx="538048" cy="1388863"/>
          </a:xfrm>
          <a:prstGeom prst="bentConnector4">
            <a:avLst>
              <a:gd name="adj1" fmla="val -42487"/>
              <a:gd name="adj2" fmla="val 5664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左右箭头 98">
            <a:extLst>
              <a:ext uri="{FF2B5EF4-FFF2-40B4-BE49-F238E27FC236}">
                <a16:creationId xmlns:a16="http://schemas.microsoft.com/office/drawing/2014/main" id="{A4371FCD-4607-9718-3F9D-B5E714FBB73E}"/>
              </a:ext>
            </a:extLst>
          </p:cNvPr>
          <p:cNvSpPr/>
          <p:nvPr/>
        </p:nvSpPr>
        <p:spPr>
          <a:xfrm rot="16243277">
            <a:off x="10275875" y="4632695"/>
            <a:ext cx="538483" cy="188728"/>
          </a:xfrm>
          <a:prstGeom prst="leftRightArrow">
            <a:avLst>
              <a:gd name="adj1" fmla="val 15289"/>
              <a:gd name="adj2" fmla="val 98783"/>
            </a:avLst>
          </a:prstGeom>
          <a:gradFill flip="none" rotWithShape="1">
            <a:gsLst>
              <a:gs pos="60000">
                <a:srgbClr val="FFC000">
                  <a:tint val="66000"/>
                  <a:satMod val="160000"/>
                </a:srgbClr>
              </a:gs>
              <a:gs pos="100000">
                <a:srgbClr val="FFC000">
                  <a:tint val="44500"/>
                  <a:satMod val="160000"/>
                </a:srgbClr>
              </a:gs>
              <a:gs pos="86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811F53F-4661-FA2B-D103-F2F0F6C44A9A}"/>
              </a:ext>
            </a:extLst>
          </p:cNvPr>
          <p:cNvSpPr txBox="1"/>
          <p:nvPr/>
        </p:nvSpPr>
        <p:spPr>
          <a:xfrm>
            <a:off x="6239800" y="396170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A2D1583-D7F4-E62B-CB09-F56E3F658B5E}"/>
              </a:ext>
            </a:extLst>
          </p:cNvPr>
          <p:cNvSpPr txBox="1"/>
          <p:nvPr/>
        </p:nvSpPr>
        <p:spPr>
          <a:xfrm>
            <a:off x="9194824" y="4543926"/>
            <a:ext cx="1374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SmoothL1Loss</a:t>
            </a:r>
            <a:endParaRPr kumimoji="1" lang="zh-CN" altLang="en-US" sz="1400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41C1027-1549-D2AE-9B07-2C3D97E0F882}"/>
              </a:ext>
            </a:extLst>
          </p:cNvPr>
          <p:cNvCxnSpPr>
            <a:endCxn id="18" idx="1"/>
          </p:cNvCxnSpPr>
          <p:nvPr/>
        </p:nvCxnSpPr>
        <p:spPr>
          <a:xfrm>
            <a:off x="9458107" y="2309973"/>
            <a:ext cx="59669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963D0E8-4DBF-6ADF-0370-80777D4D5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60" y="1032383"/>
            <a:ext cx="1866797" cy="1080000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A020A2DD-5115-4FCD-4AE1-5B9481B0854A}"/>
              </a:ext>
            </a:extLst>
          </p:cNvPr>
          <p:cNvSpPr txBox="1"/>
          <p:nvPr/>
        </p:nvSpPr>
        <p:spPr>
          <a:xfrm>
            <a:off x="466699" y="662817"/>
            <a:ext cx="2299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Style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12791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D75932C-EE9B-EEA9-7696-965F3FD99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25020" y="3445237"/>
            <a:ext cx="2285999" cy="33789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2693A14-65D2-F724-09D4-0185F77B6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71" y="3991690"/>
            <a:ext cx="2997242" cy="24977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D43640-E5BC-5485-6D78-0C92281E0B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78772" y="349722"/>
            <a:ext cx="3482580" cy="3608138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AB11C923-DD9A-451A-9045-C7C9AE5CE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160" y="814306"/>
            <a:ext cx="2790154" cy="2286000"/>
          </a:xfrm>
          <a:prstGeom prst="rect">
            <a:avLst/>
          </a:prstGeom>
        </p:spPr>
      </p:pic>
      <p:pic>
        <p:nvPicPr>
          <p:cNvPr id="4" name="图片 5">
            <a:extLst>
              <a:ext uri="{FF2B5EF4-FFF2-40B4-BE49-F238E27FC236}">
                <a16:creationId xmlns:a16="http://schemas.microsoft.com/office/drawing/2014/main" id="{5354D869-8D4C-CC6D-B9A7-985561DCF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69" y="814306"/>
            <a:ext cx="4270642" cy="228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B5C56E-B402-CB77-5A1F-37A63B6076BC}"/>
              </a:ext>
            </a:extLst>
          </p:cNvPr>
          <p:cNvSpPr/>
          <p:nvPr/>
        </p:nvSpPr>
        <p:spPr>
          <a:xfrm>
            <a:off x="9373749" y="2747795"/>
            <a:ext cx="909805" cy="390573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CCB1A6-B46A-C32D-AE34-3732336BA761}"/>
              </a:ext>
            </a:extLst>
          </p:cNvPr>
          <p:cNvSpPr/>
          <p:nvPr/>
        </p:nvSpPr>
        <p:spPr>
          <a:xfrm>
            <a:off x="10283554" y="1281287"/>
            <a:ext cx="505447" cy="37607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9EA770-7924-52FE-032B-A30B8475C784}"/>
              </a:ext>
            </a:extLst>
          </p:cNvPr>
          <p:cNvSpPr/>
          <p:nvPr/>
        </p:nvSpPr>
        <p:spPr>
          <a:xfrm>
            <a:off x="10791986" y="2381573"/>
            <a:ext cx="382292" cy="36622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84F5B48-9EFA-BE27-660D-F530654FE884}"/>
              </a:ext>
            </a:extLst>
          </p:cNvPr>
          <p:cNvCxnSpPr>
            <a:cxnSpLocks/>
          </p:cNvCxnSpPr>
          <p:nvPr/>
        </p:nvCxnSpPr>
        <p:spPr>
          <a:xfrm>
            <a:off x="1338463" y="2086830"/>
            <a:ext cx="1537599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27B9F66-97EE-DD3B-A3DB-0743E4D178A8}"/>
              </a:ext>
            </a:extLst>
          </p:cNvPr>
          <p:cNvCxnSpPr>
            <a:cxnSpLocks/>
          </p:cNvCxnSpPr>
          <p:nvPr/>
        </p:nvCxnSpPr>
        <p:spPr>
          <a:xfrm>
            <a:off x="343877" y="1758462"/>
            <a:ext cx="994586" cy="32836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EE8995C-5B68-44B4-F58E-1894C1CA04D6}"/>
              </a:ext>
            </a:extLst>
          </p:cNvPr>
          <p:cNvSpPr txBox="1"/>
          <p:nvPr/>
        </p:nvSpPr>
        <p:spPr>
          <a:xfrm>
            <a:off x="1344168" y="918447"/>
            <a:ext cx="821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2">
                    <a:lumMod val="50000"/>
                  </a:schemeClr>
                </a:solidFill>
              </a:rPr>
              <a:t>Predicted</a:t>
            </a:r>
            <a:endParaRPr kumimoji="1"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C678C0-0ECE-FCF3-36A1-040248049219}"/>
              </a:ext>
            </a:extLst>
          </p:cNvPr>
          <p:cNvSpPr txBox="1"/>
          <p:nvPr/>
        </p:nvSpPr>
        <p:spPr>
          <a:xfrm>
            <a:off x="1338463" y="2609294"/>
            <a:ext cx="743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2">
                    <a:lumMod val="50000"/>
                  </a:schemeClr>
                </a:solidFill>
              </a:rPr>
              <a:t>Control </a:t>
            </a:r>
            <a:endParaRPr kumimoji="1"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76FE29C-23C2-87BB-55E5-2CDEF7B9EAEC}"/>
              </a:ext>
            </a:extLst>
          </p:cNvPr>
          <p:cNvCxnSpPr>
            <a:cxnSpLocks/>
          </p:cNvCxnSpPr>
          <p:nvPr/>
        </p:nvCxnSpPr>
        <p:spPr>
          <a:xfrm>
            <a:off x="5789448" y="2080884"/>
            <a:ext cx="1452172" cy="594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BF5BF4E0-B4C1-F868-7CCB-195FD56F20F1}"/>
              </a:ext>
            </a:extLst>
          </p:cNvPr>
          <p:cNvCxnSpPr>
            <a:cxnSpLocks/>
          </p:cNvCxnSpPr>
          <p:nvPr/>
        </p:nvCxnSpPr>
        <p:spPr>
          <a:xfrm>
            <a:off x="4946943" y="1758462"/>
            <a:ext cx="842505" cy="32242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6C7C9DC-38EA-C39C-8CAC-1D0236D0116D}"/>
              </a:ext>
            </a:extLst>
          </p:cNvPr>
          <p:cNvSpPr txBox="1"/>
          <p:nvPr/>
        </p:nvSpPr>
        <p:spPr>
          <a:xfrm>
            <a:off x="5795153" y="912501"/>
            <a:ext cx="821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2">
                    <a:lumMod val="50000"/>
                  </a:schemeClr>
                </a:solidFill>
              </a:rPr>
              <a:t>Predicted</a:t>
            </a:r>
            <a:endParaRPr kumimoji="1"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38A24E-E30C-D767-4374-79B03514ED76}"/>
              </a:ext>
            </a:extLst>
          </p:cNvPr>
          <p:cNvSpPr txBox="1"/>
          <p:nvPr/>
        </p:nvSpPr>
        <p:spPr>
          <a:xfrm>
            <a:off x="5789448" y="2603348"/>
            <a:ext cx="743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2">
                    <a:lumMod val="50000"/>
                  </a:schemeClr>
                </a:solidFill>
              </a:rPr>
              <a:t>Control </a:t>
            </a:r>
            <a:endParaRPr kumimoji="1"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887A6BFF-1B66-AABE-8FD9-48A241EA57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543717"/>
              </p:ext>
            </p:extLst>
          </p:nvPr>
        </p:nvGraphicFramePr>
        <p:xfrm>
          <a:off x="7542651" y="386894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81992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9852B8-AA7D-10F1-7647-25CA692E6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5" b="2337"/>
          <a:stretch/>
        </p:blipFill>
        <p:spPr>
          <a:xfrm>
            <a:off x="0" y="3438001"/>
            <a:ext cx="3865356" cy="34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49C17F-42DC-FC50-5CEE-27C3BDA8A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" t="8912" r="-302" b="2607"/>
          <a:stretch/>
        </p:blipFill>
        <p:spPr>
          <a:xfrm>
            <a:off x="0" y="0"/>
            <a:ext cx="3865356" cy="34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C887A5-EB3F-36B7-60BC-AAAE86A6A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356" y="0"/>
            <a:ext cx="3420000" cy="34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521AB1-E035-35E7-CDE3-307E3575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356" y="3438001"/>
            <a:ext cx="3420000" cy="34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DEF459-CDB0-7739-A522-42D3FEF2B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356" y="1709999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7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16CDF38-9737-80C0-1281-3E8E535D5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26" y="3438000"/>
            <a:ext cx="5488176" cy="34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225A7E-6611-BFC0-E9CB-5B6288C11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1050" y="3438000"/>
            <a:ext cx="5488176" cy="34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0AF490-7F79-5668-7EEB-B0D2FCF42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1050" y="18000"/>
            <a:ext cx="5488176" cy="34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4C746C-6DA6-0DAF-BA41-5B4898E6B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6865" y="1728000"/>
            <a:ext cx="5488176" cy="34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1F6F21-7219-EFCA-8D0D-DC829F8FD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8689" y="18000"/>
            <a:ext cx="5488176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9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5F34908-6B4A-53F9-F8D9-93219220D5E0}"/>
              </a:ext>
            </a:extLst>
          </p:cNvPr>
          <p:cNvGrpSpPr/>
          <p:nvPr/>
        </p:nvGrpSpPr>
        <p:grpSpPr>
          <a:xfrm>
            <a:off x="247923" y="719990"/>
            <a:ext cx="6900418" cy="2180149"/>
            <a:chOff x="458050" y="572947"/>
            <a:chExt cx="7594831" cy="2286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2727C4E-858D-C7BF-DF97-C5C815279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050" y="572947"/>
              <a:ext cx="4690591" cy="2286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BE9CB13-860A-13B5-90D8-F6A09643D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3905" y="572947"/>
              <a:ext cx="2718976" cy="2286000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5103D42-ED04-F593-4427-7828DE8015C8}"/>
                </a:ext>
              </a:extLst>
            </p:cNvPr>
            <p:cNvGrpSpPr/>
            <p:nvPr/>
          </p:nvGrpSpPr>
          <p:grpSpPr>
            <a:xfrm>
              <a:off x="643314" y="781040"/>
              <a:ext cx="2514148" cy="1838526"/>
              <a:chOff x="194590" y="2553009"/>
              <a:chExt cx="2640708" cy="1881956"/>
            </a:xfrm>
          </p:grpSpPr>
          <p:cxnSp>
            <p:nvCxnSpPr>
              <p:cNvPr id="18" name="直线连接符 17">
                <a:extLst>
                  <a:ext uri="{FF2B5EF4-FFF2-40B4-BE49-F238E27FC236}">
                    <a16:creationId xmlns:a16="http://schemas.microsoft.com/office/drawing/2014/main" id="{C4BDA55B-9021-08E2-DE7C-E9A3EA13CD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590" y="3656068"/>
                <a:ext cx="1325023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19">
                <a:extLst>
                  <a:ext uri="{FF2B5EF4-FFF2-40B4-BE49-F238E27FC236}">
                    <a16:creationId xmlns:a16="http://schemas.microsoft.com/office/drawing/2014/main" id="{45A12591-AD70-1833-4672-BDAE411D31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19614" y="3157640"/>
                <a:ext cx="1315684" cy="498428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01B3AA7-5447-463F-218E-82384A9E5D65}"/>
                  </a:ext>
                </a:extLst>
              </p:cNvPr>
              <p:cNvSpPr txBox="1"/>
              <p:nvPr/>
            </p:nvSpPr>
            <p:spPr>
              <a:xfrm>
                <a:off x="1267301" y="2553009"/>
                <a:ext cx="949625" cy="29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2">
                        <a:lumMod val="50000"/>
                      </a:schemeClr>
                    </a:solidFill>
                  </a:rPr>
                  <a:t>Predicted</a:t>
                </a:r>
                <a:endParaRPr kumimoji="1" lang="zh-CN" alt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37A77C7-1C18-B8B6-BEF4-1046A7107B41}"/>
                  </a:ext>
                </a:extLst>
              </p:cNvPr>
              <p:cNvSpPr txBox="1"/>
              <p:nvPr/>
            </p:nvSpPr>
            <p:spPr>
              <a:xfrm>
                <a:off x="1267303" y="4137656"/>
                <a:ext cx="859212" cy="29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2">
                        <a:lumMod val="50000"/>
                      </a:schemeClr>
                    </a:solidFill>
                  </a:rPr>
                  <a:t>Control </a:t>
                </a:r>
                <a:endParaRPr kumimoji="1" lang="zh-CN" alt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CD184A4-3049-6911-27DC-FB3323A58C64}"/>
                </a:ext>
              </a:extLst>
            </p:cNvPr>
            <p:cNvGrpSpPr/>
            <p:nvPr/>
          </p:nvGrpSpPr>
          <p:grpSpPr>
            <a:xfrm>
              <a:off x="5499401" y="771118"/>
              <a:ext cx="2316650" cy="1848448"/>
              <a:chOff x="-1070407" y="2526975"/>
              <a:chExt cx="2640708" cy="1892112"/>
            </a:xfrm>
          </p:grpSpPr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3CD32422-30BE-8010-456B-F9D9C0F45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70407" y="3656068"/>
                <a:ext cx="1325023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630D9CB3-BB5F-3605-B948-C3CB463E89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617" y="3157640"/>
                <a:ext cx="1315684" cy="498428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03DA75D-A485-25A2-7F36-833A4F28C6E7}"/>
                  </a:ext>
                </a:extLst>
              </p:cNvPr>
              <p:cNvSpPr txBox="1"/>
              <p:nvPr/>
            </p:nvSpPr>
            <p:spPr>
              <a:xfrm>
                <a:off x="-37499" y="2526975"/>
                <a:ext cx="1057924" cy="29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2">
                        <a:lumMod val="50000"/>
                      </a:schemeClr>
                    </a:solidFill>
                  </a:rPr>
                  <a:t>Predicted</a:t>
                </a:r>
                <a:endParaRPr kumimoji="1" lang="zh-CN" alt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42A00F9-3F99-CBB3-396E-64104426491A}"/>
                  </a:ext>
                </a:extLst>
              </p:cNvPr>
              <p:cNvSpPr txBox="1"/>
              <p:nvPr/>
            </p:nvSpPr>
            <p:spPr>
              <a:xfrm>
                <a:off x="24881" y="4121778"/>
                <a:ext cx="933162" cy="29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2">
                        <a:lumMod val="50000"/>
                      </a:schemeClr>
                    </a:solidFill>
                  </a:rPr>
                  <a:t>Control </a:t>
                </a:r>
                <a:endParaRPr kumimoji="1" lang="zh-CN" alt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3" name="图片 6">
            <a:extLst>
              <a:ext uri="{FF2B5EF4-FFF2-40B4-BE49-F238E27FC236}">
                <a16:creationId xmlns:a16="http://schemas.microsoft.com/office/drawing/2014/main" id="{10AE1F24-A5E4-015B-3DAD-54588EF293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54845" y="107119"/>
            <a:ext cx="2470374" cy="31291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2C2B82-F305-C1FA-E4FD-A48FDE423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25" y="3546971"/>
            <a:ext cx="3729334" cy="310777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0DB3AB-0596-4C98-F1E4-3BD65D768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173006" y="3097818"/>
            <a:ext cx="3187700" cy="3721100"/>
          </a:xfrm>
          <a:prstGeom prst="rect">
            <a:avLst/>
          </a:prstGeom>
        </p:spPr>
      </p:pic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FEEA6EAE-2E7B-0B49-BBC4-68697463C3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9258192"/>
              </p:ext>
            </p:extLst>
          </p:nvPr>
        </p:nvGraphicFramePr>
        <p:xfrm>
          <a:off x="7608455" y="3871524"/>
          <a:ext cx="4583545" cy="278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0A223359-E2E2-3E27-08E2-95051CE281E3}"/>
              </a:ext>
            </a:extLst>
          </p:cNvPr>
          <p:cNvSpPr/>
          <p:nvPr/>
        </p:nvSpPr>
        <p:spPr>
          <a:xfrm>
            <a:off x="9394648" y="2554773"/>
            <a:ext cx="232082" cy="345366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915C46F-815C-354A-0614-579B55EA9DC4}"/>
              </a:ext>
            </a:extLst>
          </p:cNvPr>
          <p:cNvSpPr/>
          <p:nvPr/>
        </p:nvSpPr>
        <p:spPr>
          <a:xfrm>
            <a:off x="9617740" y="1671689"/>
            <a:ext cx="505447" cy="37607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238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300AC9-A068-44AA-6EEE-B0E600B1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465" y="3438000"/>
            <a:ext cx="3420000" cy="34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3F9766-9B5A-8B6E-2D91-A5D45D67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458" y="3438000"/>
            <a:ext cx="3420000" cy="34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2E253F-0C3A-40AF-0B9D-2B1FA043B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458" y="56534"/>
            <a:ext cx="3420000" cy="34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BF6624-43B1-5A4A-22A6-8E627F27D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472" y="1775535"/>
            <a:ext cx="3420000" cy="34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6F509E9-EA78-C2C9-3162-2AE32D354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969" y="56534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E8F967-B0EE-A1A5-A6FB-8713FA92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70" y="3462594"/>
            <a:ext cx="5615270" cy="34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60BF96-6704-612C-D884-B059CD695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2587"/>
            <a:ext cx="5615270" cy="34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6AFBF5-9FBC-8411-0870-F95C8C387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00"/>
            <a:ext cx="5615270" cy="34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6DD023-F25F-7E70-DE98-67F7B9547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0540" y="1719000"/>
            <a:ext cx="5615270" cy="34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746CBE-74CF-C569-BBBF-3B6424F29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270" y="42591"/>
            <a:ext cx="561527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1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2FD93BD-47E1-C306-E396-9DFF6D769D0E}"/>
              </a:ext>
            </a:extLst>
          </p:cNvPr>
          <p:cNvGrpSpPr/>
          <p:nvPr/>
        </p:nvGrpSpPr>
        <p:grpSpPr>
          <a:xfrm>
            <a:off x="157116" y="394480"/>
            <a:ext cx="7938911" cy="2510244"/>
            <a:chOff x="447296" y="2858948"/>
            <a:chExt cx="7938911" cy="251024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E0EE930-DCFF-1841-4CC7-FCBD1CDF2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96" y="2971070"/>
              <a:ext cx="4270643" cy="2286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32E9C32-C24D-13BE-E7D8-18AE0EA80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2354" y="2858948"/>
              <a:ext cx="3063853" cy="2510244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1CA0DE4-0DCB-FE9B-089E-69C953BC4B04}"/>
                </a:ext>
              </a:extLst>
            </p:cNvPr>
            <p:cNvGrpSpPr/>
            <p:nvPr/>
          </p:nvGrpSpPr>
          <p:grpSpPr>
            <a:xfrm>
              <a:off x="642668" y="3247059"/>
              <a:ext cx="2514148" cy="1808709"/>
              <a:chOff x="193911" y="5077280"/>
              <a:chExt cx="2640708" cy="1851434"/>
            </a:xfrm>
          </p:grpSpPr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960DABBC-5F42-3F64-6FE1-2634A8EBB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911" y="6012313"/>
                <a:ext cx="2640708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7DB5635-5741-5287-13CB-FF4B9658614E}"/>
                  </a:ext>
                </a:extLst>
              </p:cNvPr>
              <p:cNvSpPr txBox="1"/>
              <p:nvPr/>
            </p:nvSpPr>
            <p:spPr>
              <a:xfrm>
                <a:off x="1388108" y="5077280"/>
                <a:ext cx="881467" cy="292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2">
                        <a:lumMod val="50000"/>
                      </a:schemeClr>
                    </a:solidFill>
                  </a:rPr>
                  <a:t>Predicted</a:t>
                </a:r>
                <a:endParaRPr kumimoji="1" lang="zh-CN" alt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D04C08F-E1E4-B261-7FA6-584298D52553}"/>
                  </a:ext>
                </a:extLst>
              </p:cNvPr>
              <p:cNvSpPr txBox="1"/>
              <p:nvPr/>
            </p:nvSpPr>
            <p:spPr>
              <a:xfrm>
                <a:off x="1388109" y="6651715"/>
                <a:ext cx="7384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2">
                        <a:lumMod val="50000"/>
                      </a:schemeClr>
                    </a:solidFill>
                  </a:rPr>
                  <a:t>Control </a:t>
                </a:r>
                <a:endParaRPr kumimoji="1" lang="zh-CN" alt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E226E5A-C115-4032-70DE-25442B8ABC66}"/>
                </a:ext>
              </a:extLst>
            </p:cNvPr>
            <p:cNvGrpSpPr/>
            <p:nvPr/>
          </p:nvGrpSpPr>
          <p:grpSpPr>
            <a:xfrm>
              <a:off x="5479968" y="3097594"/>
              <a:ext cx="2552557" cy="1815100"/>
              <a:chOff x="-1079917" y="4914968"/>
              <a:chExt cx="2899747" cy="1857976"/>
            </a:xfrm>
          </p:grpSpPr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450844D0-6464-80F2-1EE3-9AD3D1514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79917" y="5850001"/>
                <a:ext cx="2899747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3A70C9-C399-81BC-7C74-33B47ED8F98C}"/>
                  </a:ext>
                </a:extLst>
              </p:cNvPr>
              <p:cNvSpPr txBox="1"/>
              <p:nvPr/>
            </p:nvSpPr>
            <p:spPr>
              <a:xfrm>
                <a:off x="23945" y="4914968"/>
                <a:ext cx="1009315" cy="28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2">
                        <a:lumMod val="50000"/>
                      </a:schemeClr>
                    </a:solidFill>
                  </a:rPr>
                  <a:t>Predicted</a:t>
                </a:r>
                <a:endParaRPr kumimoji="1" lang="zh-CN" alt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F0DE543-6BAD-84C0-D05D-0CC808CCD0EF}"/>
                  </a:ext>
                </a:extLst>
              </p:cNvPr>
              <p:cNvSpPr txBox="1"/>
              <p:nvPr/>
            </p:nvSpPr>
            <p:spPr>
              <a:xfrm>
                <a:off x="114281" y="6489402"/>
                <a:ext cx="810839" cy="28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2">
                        <a:lumMod val="50000"/>
                      </a:schemeClr>
                    </a:solidFill>
                  </a:rPr>
                  <a:t>Control </a:t>
                </a:r>
                <a:endParaRPr kumimoji="1" lang="zh-CN" alt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1" name="图片 8">
            <a:extLst>
              <a:ext uri="{FF2B5EF4-FFF2-40B4-BE49-F238E27FC236}">
                <a16:creationId xmlns:a16="http://schemas.microsoft.com/office/drawing/2014/main" id="{62829B94-F158-9243-9E02-7F311ABE54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98870" y="100584"/>
            <a:ext cx="3240642" cy="36081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25C8269-AD16-347E-2937-D0C1A3956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9" y="3610785"/>
            <a:ext cx="3641424" cy="30345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BD4E2E3-6B8C-534A-9AC3-97D38FC03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106127" y="3162602"/>
            <a:ext cx="3187700" cy="3695700"/>
          </a:xfrm>
          <a:prstGeom prst="rect">
            <a:avLst/>
          </a:prstGeom>
        </p:spPr>
      </p:pic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617B06F7-5D02-5D05-65C5-8D0928745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52574"/>
              </p:ext>
            </p:extLst>
          </p:nvPr>
        </p:nvGraphicFramePr>
        <p:xfrm>
          <a:off x="7601415" y="3769455"/>
          <a:ext cx="4590585" cy="271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2F6DFD3F-2D16-0FCC-00C9-3BA4C7439D6D}"/>
              </a:ext>
            </a:extLst>
          </p:cNvPr>
          <p:cNvSpPr/>
          <p:nvPr/>
        </p:nvSpPr>
        <p:spPr>
          <a:xfrm>
            <a:off x="9550131" y="2904724"/>
            <a:ext cx="733424" cy="352676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EA68046-73C4-D40D-8C14-C50D1E127E6F}"/>
              </a:ext>
            </a:extLst>
          </p:cNvPr>
          <p:cNvSpPr/>
          <p:nvPr/>
        </p:nvSpPr>
        <p:spPr>
          <a:xfrm>
            <a:off x="10283555" y="1424414"/>
            <a:ext cx="508431" cy="35267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5D7311-A3C2-FD22-63E4-5CD15430B2B2}"/>
              </a:ext>
            </a:extLst>
          </p:cNvPr>
          <p:cNvSpPr/>
          <p:nvPr/>
        </p:nvSpPr>
        <p:spPr>
          <a:xfrm>
            <a:off x="10791986" y="2529440"/>
            <a:ext cx="255080" cy="34343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102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272</Words>
  <Application>Microsoft Macintosh PowerPoint</Application>
  <PresentationFormat>宽屏</PresentationFormat>
  <Paragraphs>68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tang zijia</dc:creator>
  <cp:lastModifiedBy>tang zijia</cp:lastModifiedBy>
  <cp:revision>39</cp:revision>
  <dcterms:created xsi:type="dcterms:W3CDTF">2023-07-30T21:04:30Z</dcterms:created>
  <dcterms:modified xsi:type="dcterms:W3CDTF">2023-08-08T21:07:25Z</dcterms:modified>
</cp:coreProperties>
</file>